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78" r:id="rId3"/>
    <p:sldId id="279" r:id="rId4"/>
    <p:sldId id="280" r:id="rId5"/>
    <p:sldId id="256" r:id="rId6"/>
    <p:sldId id="259" r:id="rId7"/>
    <p:sldId id="270" r:id="rId8"/>
    <p:sldId id="264" r:id="rId9"/>
    <p:sldId id="261" r:id="rId10"/>
    <p:sldId id="282" r:id="rId11"/>
    <p:sldId id="262" r:id="rId12"/>
    <p:sldId id="291" r:id="rId13"/>
    <p:sldId id="265" r:id="rId14"/>
    <p:sldId id="288" r:id="rId15"/>
    <p:sldId id="266" r:id="rId16"/>
    <p:sldId id="268" r:id="rId17"/>
    <p:sldId id="267" r:id="rId18"/>
    <p:sldId id="274" r:id="rId19"/>
    <p:sldId id="273"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rco" initials="c" lastIdx="0" clrIdx="0">
    <p:extLst>
      <p:ext uri="{19B8F6BF-5375-455C-9EA6-DF929625EA0E}">
        <p15:presenceInfo xmlns:p15="http://schemas.microsoft.com/office/powerpoint/2012/main" userId="cir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54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nes Monteil" userId="d470fe5f-939b-4f88-9028-c508bfb60301" providerId="ADAL" clId="{001AA56D-661D-4A7C-8046-A2145249AD20}"/>
    <pc:docChg chg="delSld">
      <pc:chgData name="Agnes Monteil" userId="d470fe5f-939b-4f88-9028-c508bfb60301" providerId="ADAL" clId="{001AA56D-661D-4A7C-8046-A2145249AD20}" dt="2025-06-03T12:12:03.172" v="9" actId="2696"/>
      <pc:docMkLst>
        <pc:docMk/>
      </pc:docMkLst>
      <pc:sldChg chg="del">
        <pc:chgData name="Agnes Monteil" userId="d470fe5f-939b-4f88-9028-c508bfb60301" providerId="ADAL" clId="{001AA56D-661D-4A7C-8046-A2145249AD20}" dt="2025-06-03T12:09:38.518" v="1" actId="2696"/>
        <pc:sldMkLst>
          <pc:docMk/>
          <pc:sldMk cId="4276822333" sldId="257"/>
        </pc:sldMkLst>
      </pc:sldChg>
      <pc:sldChg chg="del">
        <pc:chgData name="Agnes Monteil" userId="d470fe5f-939b-4f88-9028-c508bfb60301" providerId="ADAL" clId="{001AA56D-661D-4A7C-8046-A2145249AD20}" dt="2025-06-03T12:10:25.173" v="2" actId="2696"/>
        <pc:sldMkLst>
          <pc:docMk/>
          <pc:sldMk cId="3885081703" sldId="271"/>
        </pc:sldMkLst>
      </pc:sldChg>
      <pc:sldChg chg="del">
        <pc:chgData name="Agnes Monteil" userId="d470fe5f-939b-4f88-9028-c508bfb60301" providerId="ADAL" clId="{001AA56D-661D-4A7C-8046-A2145249AD20}" dt="2025-06-03T12:09:16.857" v="0" actId="2696"/>
        <pc:sldMkLst>
          <pc:docMk/>
          <pc:sldMk cId="4079612750" sldId="281"/>
        </pc:sldMkLst>
      </pc:sldChg>
      <pc:sldChg chg="del">
        <pc:chgData name="Agnes Monteil" userId="d470fe5f-939b-4f88-9028-c508bfb60301" providerId="ADAL" clId="{001AA56D-661D-4A7C-8046-A2145249AD20}" dt="2025-06-03T12:10:48.264" v="3" actId="2696"/>
        <pc:sldMkLst>
          <pc:docMk/>
          <pc:sldMk cId="1741956168" sldId="283"/>
        </pc:sldMkLst>
      </pc:sldChg>
      <pc:sldChg chg="del">
        <pc:chgData name="Agnes Monteil" userId="d470fe5f-939b-4f88-9028-c508bfb60301" providerId="ADAL" clId="{001AA56D-661D-4A7C-8046-A2145249AD20}" dt="2025-06-03T12:12:03.172" v="9" actId="2696"/>
        <pc:sldMkLst>
          <pc:docMk/>
          <pc:sldMk cId="220031527" sldId="287"/>
        </pc:sldMkLst>
      </pc:sldChg>
      <pc:sldChg chg="del">
        <pc:chgData name="Agnes Monteil" userId="d470fe5f-939b-4f88-9028-c508bfb60301" providerId="ADAL" clId="{001AA56D-661D-4A7C-8046-A2145249AD20}" dt="2025-06-03T12:11:05.455" v="4" actId="2696"/>
        <pc:sldMkLst>
          <pc:docMk/>
          <pc:sldMk cId="3373121414" sldId="289"/>
        </pc:sldMkLst>
      </pc:sldChg>
      <pc:sldChg chg="del">
        <pc:chgData name="Agnes Monteil" userId="d470fe5f-939b-4f88-9028-c508bfb60301" providerId="ADAL" clId="{001AA56D-661D-4A7C-8046-A2145249AD20}" dt="2025-06-03T12:11:13.173" v="5" actId="2696"/>
        <pc:sldMkLst>
          <pc:docMk/>
          <pc:sldMk cId="3880416308" sldId="290"/>
        </pc:sldMkLst>
      </pc:sldChg>
      <pc:sldChg chg="del">
        <pc:chgData name="Agnes Monteil" userId="d470fe5f-939b-4f88-9028-c508bfb60301" providerId="ADAL" clId="{001AA56D-661D-4A7C-8046-A2145249AD20}" dt="2025-06-03T12:11:24.997" v="6" actId="2696"/>
        <pc:sldMkLst>
          <pc:docMk/>
          <pc:sldMk cId="2116882395" sldId="292"/>
        </pc:sldMkLst>
      </pc:sldChg>
      <pc:sldChg chg="del">
        <pc:chgData name="Agnes Monteil" userId="d470fe5f-939b-4f88-9028-c508bfb60301" providerId="ADAL" clId="{001AA56D-661D-4A7C-8046-A2145249AD20}" dt="2025-06-03T12:11:32.662" v="8" actId="2696"/>
        <pc:sldMkLst>
          <pc:docMk/>
          <pc:sldMk cId="4087945222" sldId="293"/>
        </pc:sldMkLst>
      </pc:sldChg>
      <pc:sldChg chg="del">
        <pc:chgData name="Agnes Monteil" userId="d470fe5f-939b-4f88-9028-c508bfb60301" providerId="ADAL" clId="{001AA56D-661D-4A7C-8046-A2145249AD20}" dt="2025-06-03T12:11:28.104" v="7" actId="2696"/>
        <pc:sldMkLst>
          <pc:docMk/>
          <pc:sldMk cId="469508752" sldId="29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B371775-AC36-4AAC-8E18-D76DD56CCABE}" type="datetimeFigureOut">
              <a:rPr lang="fr-FR" smtClean="0"/>
              <a:t>03/06/2025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84A6E2-ADAC-4420-9A63-527CCC2E1776}" type="slidenum">
              <a:rPr lang="fr-FR" smtClean="0"/>
              <a:t>‹N°›</a:t>
            </a:fld>
            <a:endParaRPr lang="fr-FR"/>
          </a:p>
        </p:txBody>
      </p:sp>
    </p:spTree>
    <p:extLst>
      <p:ext uri="{BB962C8B-B14F-4D97-AF65-F5344CB8AC3E}">
        <p14:creationId xmlns:p14="http://schemas.microsoft.com/office/powerpoint/2010/main" val="170084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371775-AC36-4AAC-8E18-D76DD56CCABE}" type="datetimeFigureOut">
              <a:rPr lang="fr-FR" smtClean="0"/>
              <a:t>03/06/2025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84A6E2-ADAC-4420-9A63-527CCC2E1776}" type="slidenum">
              <a:rPr lang="fr-FR" smtClean="0"/>
              <a:t>‹N°›</a:t>
            </a:fld>
            <a:endParaRPr lang="fr-FR"/>
          </a:p>
        </p:txBody>
      </p:sp>
    </p:spTree>
    <p:extLst>
      <p:ext uri="{BB962C8B-B14F-4D97-AF65-F5344CB8AC3E}">
        <p14:creationId xmlns:p14="http://schemas.microsoft.com/office/powerpoint/2010/main" val="2680722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371775-AC36-4AAC-8E18-D76DD56CCABE}" type="datetimeFigureOut">
              <a:rPr lang="fr-FR" smtClean="0"/>
              <a:t>03/06/2025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84A6E2-ADAC-4420-9A63-527CCC2E1776}" type="slidenum">
              <a:rPr lang="fr-FR" smtClean="0"/>
              <a:t>‹N°›</a:t>
            </a:fld>
            <a:endParaRPr lang="fr-FR"/>
          </a:p>
        </p:txBody>
      </p:sp>
    </p:spTree>
    <p:extLst>
      <p:ext uri="{BB962C8B-B14F-4D97-AF65-F5344CB8AC3E}">
        <p14:creationId xmlns:p14="http://schemas.microsoft.com/office/powerpoint/2010/main" val="3856304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371775-AC36-4AAC-8E18-D76DD56CCABE}" type="datetimeFigureOut">
              <a:rPr lang="fr-FR" smtClean="0"/>
              <a:t>03/06/2025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84A6E2-ADAC-4420-9A63-527CCC2E1776}" type="slidenum">
              <a:rPr lang="fr-FR" smtClean="0"/>
              <a:t>‹N°›</a:t>
            </a:fld>
            <a:endParaRPr lang="fr-FR"/>
          </a:p>
        </p:txBody>
      </p:sp>
    </p:spTree>
    <p:extLst>
      <p:ext uri="{BB962C8B-B14F-4D97-AF65-F5344CB8AC3E}">
        <p14:creationId xmlns:p14="http://schemas.microsoft.com/office/powerpoint/2010/main" val="2312486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B371775-AC36-4AAC-8E18-D76DD56CCABE}" type="datetimeFigureOut">
              <a:rPr lang="fr-FR" smtClean="0"/>
              <a:t>03/06/2025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84A6E2-ADAC-4420-9A63-527CCC2E1776}" type="slidenum">
              <a:rPr lang="fr-FR" smtClean="0"/>
              <a:t>‹N°›</a:t>
            </a:fld>
            <a:endParaRPr lang="fr-FR"/>
          </a:p>
        </p:txBody>
      </p:sp>
    </p:spTree>
    <p:extLst>
      <p:ext uri="{BB962C8B-B14F-4D97-AF65-F5344CB8AC3E}">
        <p14:creationId xmlns:p14="http://schemas.microsoft.com/office/powerpoint/2010/main" val="413613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B371775-AC36-4AAC-8E18-D76DD56CCABE}" type="datetimeFigureOut">
              <a:rPr lang="fr-FR" smtClean="0"/>
              <a:t>03/06/2025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84A6E2-ADAC-4420-9A63-527CCC2E1776}" type="slidenum">
              <a:rPr lang="fr-FR" smtClean="0"/>
              <a:t>‹N°›</a:t>
            </a:fld>
            <a:endParaRPr lang="fr-FR"/>
          </a:p>
        </p:txBody>
      </p:sp>
    </p:spTree>
    <p:extLst>
      <p:ext uri="{BB962C8B-B14F-4D97-AF65-F5344CB8AC3E}">
        <p14:creationId xmlns:p14="http://schemas.microsoft.com/office/powerpoint/2010/main" val="1537379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B371775-AC36-4AAC-8E18-D76DD56CCABE}" type="datetimeFigureOut">
              <a:rPr lang="fr-FR" smtClean="0"/>
              <a:t>03/06/2025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F84A6E2-ADAC-4420-9A63-527CCC2E1776}" type="slidenum">
              <a:rPr lang="fr-FR" smtClean="0"/>
              <a:t>‹N°›</a:t>
            </a:fld>
            <a:endParaRPr lang="fr-FR"/>
          </a:p>
        </p:txBody>
      </p:sp>
    </p:spTree>
    <p:extLst>
      <p:ext uri="{BB962C8B-B14F-4D97-AF65-F5344CB8AC3E}">
        <p14:creationId xmlns:p14="http://schemas.microsoft.com/office/powerpoint/2010/main" val="910893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B371775-AC36-4AAC-8E18-D76DD56CCABE}" type="datetimeFigureOut">
              <a:rPr lang="fr-FR" smtClean="0"/>
              <a:t>03/06/2025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F84A6E2-ADAC-4420-9A63-527CCC2E1776}" type="slidenum">
              <a:rPr lang="fr-FR" smtClean="0"/>
              <a:t>‹N°›</a:t>
            </a:fld>
            <a:endParaRPr lang="fr-FR"/>
          </a:p>
        </p:txBody>
      </p:sp>
    </p:spTree>
    <p:extLst>
      <p:ext uri="{BB962C8B-B14F-4D97-AF65-F5344CB8AC3E}">
        <p14:creationId xmlns:p14="http://schemas.microsoft.com/office/powerpoint/2010/main" val="333404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B371775-AC36-4AAC-8E18-D76DD56CCABE}" type="datetimeFigureOut">
              <a:rPr lang="fr-FR" smtClean="0"/>
              <a:t>03/06/2025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F84A6E2-ADAC-4420-9A63-527CCC2E1776}" type="slidenum">
              <a:rPr lang="fr-FR" smtClean="0"/>
              <a:t>‹N°›</a:t>
            </a:fld>
            <a:endParaRPr lang="fr-FR"/>
          </a:p>
        </p:txBody>
      </p:sp>
    </p:spTree>
    <p:extLst>
      <p:ext uri="{BB962C8B-B14F-4D97-AF65-F5344CB8AC3E}">
        <p14:creationId xmlns:p14="http://schemas.microsoft.com/office/powerpoint/2010/main" val="803685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B371775-AC36-4AAC-8E18-D76DD56CCABE}" type="datetimeFigureOut">
              <a:rPr lang="fr-FR" smtClean="0"/>
              <a:t>03/06/2025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84A6E2-ADAC-4420-9A63-527CCC2E1776}" type="slidenum">
              <a:rPr lang="fr-FR" smtClean="0"/>
              <a:t>‹N°›</a:t>
            </a:fld>
            <a:endParaRPr lang="fr-FR"/>
          </a:p>
        </p:txBody>
      </p:sp>
    </p:spTree>
    <p:extLst>
      <p:ext uri="{BB962C8B-B14F-4D97-AF65-F5344CB8AC3E}">
        <p14:creationId xmlns:p14="http://schemas.microsoft.com/office/powerpoint/2010/main" val="2559064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B371775-AC36-4AAC-8E18-D76DD56CCABE}" type="datetimeFigureOut">
              <a:rPr lang="fr-FR" smtClean="0"/>
              <a:t>03/06/2025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84A6E2-ADAC-4420-9A63-527CCC2E1776}" type="slidenum">
              <a:rPr lang="fr-FR" smtClean="0"/>
              <a:t>‹N°›</a:t>
            </a:fld>
            <a:endParaRPr lang="fr-FR"/>
          </a:p>
        </p:txBody>
      </p:sp>
    </p:spTree>
    <p:extLst>
      <p:ext uri="{BB962C8B-B14F-4D97-AF65-F5344CB8AC3E}">
        <p14:creationId xmlns:p14="http://schemas.microsoft.com/office/powerpoint/2010/main" val="266088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71775-AC36-4AAC-8E18-D76DD56CCABE}" type="datetimeFigureOut">
              <a:rPr lang="fr-FR" smtClean="0"/>
              <a:t>03/06/2025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84A6E2-ADAC-4420-9A63-527CCC2E1776}" type="slidenum">
              <a:rPr lang="fr-FR" smtClean="0"/>
              <a:t>‹N°›</a:t>
            </a:fld>
            <a:endParaRPr lang="fr-FR"/>
          </a:p>
        </p:txBody>
      </p:sp>
    </p:spTree>
    <p:extLst>
      <p:ext uri="{BB962C8B-B14F-4D97-AF65-F5344CB8AC3E}">
        <p14:creationId xmlns:p14="http://schemas.microsoft.com/office/powerpoint/2010/main" val="949539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ARIP%20AA/VD/document%20ARIP%20activit&#233;%20aquatique%20VD.doc" TargetMode="External"/><Relationship Id="rId2" Type="http://schemas.openxmlformats.org/officeDocument/2006/relationships/hyperlink" Target="../../Tronchet/projet%20C3/projetpedaCM2Tronchet17.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Textes%20officiels/Activit&#233;s%20aquatiques/circulaire%202011-090/circulaire%20du%2014%20juillet%202011.mht" TargetMode="External"/><Relationship Id="rId2" Type="http://schemas.openxmlformats.org/officeDocument/2006/relationships/hyperlink" Target="../../Textes%20officiels/IE/circulaire%20n&#176;92-196.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file:///D:\Utilisateurs\lbonnet3\Documents\luc.bonnet\Textes%20officiels\Activit&#233;s%20aquatiques\circulaires%20d&#233;partementales\19112010%20-%20Circulaire%20Remplacement%20Natation%202010%20-%202.pdf" TargetMode="External"/><Relationship Id="rId2" Type="http://schemas.openxmlformats.org/officeDocument/2006/relationships/hyperlink" Target="file:///D:\Utilisateurs\lbonnet3\Documents\luc.bonnet\Textes%20officiels\Activit&#233;s%20aquatiques\Savoir%20nager\arr&#234;t&#233;%20du%209%20juillet%202015%20test%20du%20savoir%20nager.pdf" TargetMode="External"/><Relationship Id="rId1" Type="http://schemas.openxmlformats.org/officeDocument/2006/relationships/slideLayout" Target="../slideLayouts/slideLayout2.xml"/><Relationship Id="rId5" Type="http://schemas.openxmlformats.org/officeDocument/2006/relationships/hyperlink" Target="file:///D:\Utilisateurs\lbonnet3\Documents\luc.bonnet\Textes%20officiels\Activit&#233;s%20aquatiques\circulaire%202011-090\17%2011%202011%20-%20Point%20ATSEM.pdf" TargetMode="External"/><Relationship Id="rId4" Type="http://schemas.openxmlformats.org/officeDocument/2006/relationships/hyperlink" Target="file:///D:\Utilisateurs\lbonnet3\Documents\luc.bonnet\Textes%20officiels\Activit&#233;s%20aquatiques\circulaire%202011-090\17%2011%202011%20-%20Effectif%20regroupement%20classe.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t>Centre aquatique AQUAGARON</a:t>
            </a:r>
            <a:br>
              <a:rPr lang="fr-FR" dirty="0"/>
            </a:br>
            <a:r>
              <a:rPr lang="fr-FR" dirty="0"/>
              <a:t>Projet pédagogique GS et cycle 2– 29/11/2016 </a:t>
            </a:r>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781606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deux éléments fondamentaux</a:t>
            </a:r>
          </a:p>
        </p:txBody>
      </p:sp>
      <p:sp>
        <p:nvSpPr>
          <p:cNvPr id="3" name="Espace réservé du contenu 2"/>
          <p:cNvSpPr>
            <a:spLocks noGrp="1"/>
          </p:cNvSpPr>
          <p:nvPr>
            <p:ph idx="1"/>
          </p:nvPr>
        </p:nvSpPr>
        <p:spPr/>
        <p:txBody>
          <a:bodyPr/>
          <a:lstStyle/>
          <a:p>
            <a:r>
              <a:rPr lang="fr-FR" dirty="0"/>
              <a:t>Le </a:t>
            </a:r>
            <a:r>
              <a:rPr lang="fr-FR" dirty="0">
                <a:hlinkClick r:id="rId2" action="ppaction://hlinkfile"/>
              </a:rPr>
              <a:t>critère de réussite</a:t>
            </a:r>
            <a:r>
              <a:rPr lang="fr-FR" dirty="0"/>
              <a:t> </a:t>
            </a:r>
          </a:p>
          <a:p>
            <a:endParaRPr lang="fr-FR" dirty="0"/>
          </a:p>
          <a:p>
            <a:r>
              <a:rPr lang="fr-FR" dirty="0"/>
              <a:t>Une nécessaire sensibilisation à la </a:t>
            </a:r>
            <a:r>
              <a:rPr lang="fr-FR" dirty="0">
                <a:hlinkClick r:id="rId3" action="ppaction://hlinkfile"/>
              </a:rPr>
              <a:t>sécurité active</a:t>
            </a:r>
            <a:endParaRPr lang="fr-FR" dirty="0"/>
          </a:p>
          <a:p>
            <a:endParaRPr lang="fr-FR" dirty="0"/>
          </a:p>
          <a:p>
            <a:pPr marL="0" indent="0">
              <a:buNone/>
            </a:pPr>
            <a:r>
              <a:rPr lang="fr-FR" dirty="0"/>
              <a:t>                     =&gt; Ce qui nécessite un avant et un après</a:t>
            </a:r>
          </a:p>
        </p:txBody>
      </p:sp>
    </p:spTree>
    <p:extLst>
      <p:ext uri="{BB962C8B-B14F-4D97-AF65-F5344CB8AC3E}">
        <p14:creationId xmlns:p14="http://schemas.microsoft.com/office/powerpoint/2010/main" val="4190936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3344" y="410980"/>
            <a:ext cx="3201383" cy="769441"/>
          </a:xfrm>
          <a:prstGeom prst="rect">
            <a:avLst/>
          </a:prstGeom>
        </p:spPr>
        <p:txBody>
          <a:bodyPr wrap="square">
            <a:spAutoFit/>
          </a:bodyPr>
          <a:lstStyle/>
          <a:p>
            <a:pPr lvl="0">
              <a:spcBef>
                <a:spcPts val="1200"/>
              </a:spcBef>
              <a:spcAft>
                <a:spcPts val="0"/>
              </a:spcAft>
            </a:pPr>
            <a:r>
              <a:rPr lang="fr-FR" sz="4400" b="1" i="1" kern="1600" dirty="0">
                <a:latin typeface="+mj-lt"/>
              </a:rPr>
              <a:t>La sécurité</a:t>
            </a:r>
            <a:endParaRPr lang="fr-FR" sz="4400" b="1" i="1" kern="1600" dirty="0">
              <a:effectLst/>
              <a:latin typeface="+mj-lt"/>
            </a:endParaRPr>
          </a:p>
        </p:txBody>
      </p:sp>
      <p:sp>
        <p:nvSpPr>
          <p:cNvPr id="5" name="AutoShape 2"/>
          <p:cNvSpPr>
            <a:spLocks noChangeArrowheads="1"/>
          </p:cNvSpPr>
          <p:nvPr/>
        </p:nvSpPr>
        <p:spPr bwMode="auto">
          <a:xfrm>
            <a:off x="277961" y="1156227"/>
            <a:ext cx="3233737" cy="837305"/>
          </a:xfrm>
          <a:prstGeom prst="roundRect">
            <a:avLst>
              <a:gd name="adj" fmla="val 16667"/>
            </a:avLst>
          </a:prstGeom>
          <a:solidFill>
            <a:srgbClr val="9CC2E5"/>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2800" b="1" i="0" u="none" strike="noStrike" cap="none" normalizeH="0" baseline="0" dirty="0">
                <a:ln>
                  <a:noFill/>
                </a:ln>
                <a:solidFill>
                  <a:schemeClr val="tx1"/>
                </a:solidFill>
                <a:effectLst/>
                <a:latin typeface="+mj-lt"/>
              </a:rPr>
              <a:t>AVANT la séance</a:t>
            </a:r>
            <a:r>
              <a:rPr kumimoji="0" lang="fr-FR" altLang="fr-FR" sz="1100" b="1" i="0" u="none" strike="noStrike" cap="none" normalizeH="0" baseline="0" dirty="0">
                <a:ln>
                  <a:noFill/>
                </a:ln>
                <a:solidFill>
                  <a:schemeClr val="tx1"/>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ts val="800"/>
              </a:spcAft>
              <a:buClrTx/>
              <a:buSzTx/>
              <a:buFontTx/>
              <a:buNone/>
              <a:tabLst/>
            </a:pPr>
            <a:endParaRPr kumimoji="0" lang="fr-FR" altLang="fr-FR" sz="1100" b="1" i="0" u="none" strike="noStrike" cap="none" normalizeH="0" baseline="0" dirty="0">
              <a:ln>
                <a:noFill/>
              </a:ln>
              <a:solidFill>
                <a:schemeClr val="tx1"/>
              </a:solidFill>
              <a:effectLst/>
              <a:latin typeface="Calibri" panose="020F0502020204030204" pitchFamily="34" charset="0"/>
            </a:endParaRPr>
          </a:p>
        </p:txBody>
      </p:sp>
      <p:sp>
        <p:nvSpPr>
          <p:cNvPr id="6" name="AutoShape 2"/>
          <p:cNvSpPr>
            <a:spLocks noChangeArrowheads="1"/>
          </p:cNvSpPr>
          <p:nvPr/>
        </p:nvSpPr>
        <p:spPr bwMode="auto">
          <a:xfrm>
            <a:off x="4202850" y="1168194"/>
            <a:ext cx="3233737" cy="837305"/>
          </a:xfrm>
          <a:prstGeom prst="roundRect">
            <a:avLst>
              <a:gd name="adj" fmla="val 16667"/>
            </a:avLst>
          </a:pr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lang="fr-FR" altLang="fr-FR" sz="2800" b="1" dirty="0">
                <a:latin typeface="+mj-lt"/>
              </a:rPr>
              <a:t>PENDANT</a:t>
            </a:r>
            <a:r>
              <a:rPr kumimoji="0" lang="fr-FR" altLang="fr-FR" sz="2800" b="1" i="0" u="none" strike="noStrike" cap="none" normalizeH="0" baseline="0" dirty="0">
                <a:ln>
                  <a:noFill/>
                </a:ln>
                <a:solidFill>
                  <a:schemeClr val="tx1"/>
                </a:solidFill>
                <a:effectLst/>
                <a:latin typeface="+mj-lt"/>
              </a:rPr>
              <a:t> la séance</a:t>
            </a:r>
            <a:r>
              <a:rPr kumimoji="0" lang="fr-FR" altLang="fr-FR" sz="1100" b="1" i="0" u="none" strike="noStrike" cap="none" normalizeH="0" baseline="0" dirty="0">
                <a:ln>
                  <a:noFill/>
                </a:ln>
                <a:solidFill>
                  <a:schemeClr val="tx1"/>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ts val="800"/>
              </a:spcAft>
              <a:buClrTx/>
              <a:buSzTx/>
              <a:buFontTx/>
              <a:buNone/>
              <a:tabLst/>
            </a:pPr>
            <a:endParaRPr kumimoji="0" lang="fr-FR" altLang="fr-FR" sz="1100" b="1" i="0" u="none" strike="noStrike" cap="none" normalizeH="0" baseline="0" dirty="0">
              <a:ln>
                <a:noFill/>
              </a:ln>
              <a:solidFill>
                <a:schemeClr val="tx1"/>
              </a:solidFill>
              <a:effectLst/>
              <a:latin typeface="Calibri" panose="020F0502020204030204" pitchFamily="34" charset="0"/>
            </a:endParaRPr>
          </a:p>
        </p:txBody>
      </p:sp>
      <p:sp>
        <p:nvSpPr>
          <p:cNvPr id="7" name="AutoShape 2"/>
          <p:cNvSpPr>
            <a:spLocks noChangeArrowheads="1"/>
          </p:cNvSpPr>
          <p:nvPr/>
        </p:nvSpPr>
        <p:spPr bwMode="auto">
          <a:xfrm>
            <a:off x="8127739" y="1180421"/>
            <a:ext cx="3233737" cy="837305"/>
          </a:xfrm>
          <a:prstGeom prst="roundRect">
            <a:avLst>
              <a:gd name="adj" fmla="val 16667"/>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2800" b="1" i="0" u="none" strike="noStrike" cap="none" normalizeH="0" baseline="0" dirty="0">
                <a:ln>
                  <a:noFill/>
                </a:ln>
                <a:solidFill>
                  <a:schemeClr val="tx1"/>
                </a:solidFill>
                <a:effectLst/>
                <a:latin typeface="+mj-lt"/>
              </a:rPr>
              <a:t>APRES la séance</a:t>
            </a:r>
            <a:r>
              <a:rPr kumimoji="0" lang="fr-FR" altLang="fr-FR" sz="1100" b="1" i="0" u="none" strike="noStrike" cap="none" normalizeH="0" baseline="0" dirty="0">
                <a:ln>
                  <a:noFill/>
                </a:ln>
                <a:solidFill>
                  <a:schemeClr val="tx1"/>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ts val="800"/>
              </a:spcAft>
              <a:buClrTx/>
              <a:buSzTx/>
              <a:buFontTx/>
              <a:buNone/>
              <a:tabLst/>
            </a:pPr>
            <a:endParaRPr kumimoji="0" lang="fr-FR" altLang="fr-FR" sz="1100" b="1" i="0" u="none" strike="noStrike" cap="none" normalizeH="0" baseline="0" dirty="0">
              <a:ln>
                <a:noFill/>
              </a:ln>
              <a:solidFill>
                <a:schemeClr val="tx1"/>
              </a:solidFill>
              <a:effectLst/>
              <a:latin typeface="Calibri" panose="020F0502020204030204" pitchFamily="34" charset="0"/>
            </a:endParaRPr>
          </a:p>
        </p:txBody>
      </p:sp>
      <p:sp>
        <p:nvSpPr>
          <p:cNvPr id="2" name="AutoShape 2"/>
          <p:cNvSpPr>
            <a:spLocks noChangeArrowheads="1"/>
          </p:cNvSpPr>
          <p:nvPr/>
        </p:nvSpPr>
        <p:spPr bwMode="auto">
          <a:xfrm>
            <a:off x="85455" y="2005499"/>
            <a:ext cx="3233738" cy="4718051"/>
          </a:xfrm>
          <a:prstGeom prst="roundRect">
            <a:avLst>
              <a:gd name="adj" fmla="val 16667"/>
            </a:avLst>
          </a:prstGeom>
          <a:solidFill>
            <a:srgbClr val="9CC2E5"/>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100" b="1" i="0" u="none" strike="noStrike" cap="none" normalizeH="0" baseline="0" dirty="0">
                <a:ln>
                  <a:noFill/>
                </a:ln>
                <a:solidFill>
                  <a:schemeClr val="tx1"/>
                </a:solidFill>
                <a:effectLst/>
                <a:latin typeface="Calibri" panose="020F0502020204030204" pitchFamily="34" charset="0"/>
              </a:rPr>
              <a:t>AVANT la séance :</a:t>
            </a:r>
          </a:p>
          <a:p>
            <a:pPr marL="0" marR="0" lvl="0" indent="0" algn="l" defTabSz="914400" rtl="0" eaLnBrk="0" fontAlgn="base" latinLnBrk="0" hangingPunct="0">
              <a:lnSpc>
                <a:spcPct val="100000"/>
              </a:lnSpc>
              <a:spcBef>
                <a:spcPct val="0"/>
              </a:spcBef>
              <a:spcAft>
                <a:spcPts val="800"/>
              </a:spcAft>
              <a:buClrTx/>
              <a:buSzTx/>
              <a:buFontTx/>
              <a:buNone/>
              <a:tabLst/>
            </a:pPr>
            <a:endParaRPr kumimoji="0" lang="fr-FR" altLang="fr-FR" sz="1100" b="1"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rPr>
              <a:t>Je ne rentre pas sur le bassin ou dans l’eau tant que le MNS de surveillance n’est pas sur la chaise de surveillance</a:t>
            </a:r>
            <a:r>
              <a:rPr kumimoji="0" lang="fr-FR" altLang="fr-FR" sz="1100" b="0" i="0" u="none" strike="noStrike" cap="none" normalizeH="0" baseline="0" dirty="0">
                <a:ln>
                  <a:noFill/>
                </a:ln>
                <a:solidFill>
                  <a:schemeClr val="tx1"/>
                </a:solidFill>
                <a:effectLst/>
                <a:latin typeface="Times New Roman" panose="02020603050405020304" pitchFamily="18" charset="0"/>
              </a:rPr>
              <a:t>.</a:t>
            </a: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rPr>
              <a:t>Je connais certaines interdictions importantes : on ne pousse pas, on ne s’appuie pas sur un camarade, on ne saute pas sur un camarade</a:t>
            </a: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rPr>
              <a:t>Je connais les profondeurs du bassin dans lequel je vais nager.</a:t>
            </a: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rPr>
              <a:t>JE NE PLONGE PAS EN PETITE PROFONDEUR</a:t>
            </a: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rPr>
              <a:t>Je connais les tâches que je dois faire aujourd’hui</a:t>
            </a:r>
            <a:r>
              <a:rPr kumimoji="0" lang="fr-FR" altLang="fr-FR" sz="1100" b="0" i="0" u="none" strike="noStrike" cap="none" normalizeH="0" baseline="0" dirty="0">
                <a:ln>
                  <a:noFill/>
                </a:ln>
                <a:solidFill>
                  <a:schemeClr val="tx1"/>
                </a:solidFill>
                <a:effectLst/>
                <a:latin typeface="Times New Roman" panose="02020603050405020304" pitchFamily="18" charset="0"/>
              </a:rPr>
              <a:t>.</a:t>
            </a: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rPr>
              <a:t>Je sais dans quelles zones je peux travailler.</a:t>
            </a: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rPr>
              <a:t>Je sais à quelles conditions je peux changer de zone de travail (Exemple : après avoir réussi 5 fois de suite à descendre à 1,00 m de profondeur, je peux demander à un adulte de passer là où je vais pouvoir tenter de m’immerger à 1,20 m).</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AutoShape 3"/>
          <p:cNvSpPr>
            <a:spLocks noChangeArrowheads="1"/>
          </p:cNvSpPr>
          <p:nvPr/>
        </p:nvSpPr>
        <p:spPr bwMode="auto">
          <a:xfrm>
            <a:off x="3415446" y="2611437"/>
            <a:ext cx="4802122" cy="3969836"/>
          </a:xfrm>
          <a:prstGeom prst="roundRect">
            <a:avLst>
              <a:gd name="adj" fmla="val 16667"/>
            </a:avLst>
          </a:prstGeom>
          <a:solidFill>
            <a:srgbClr val="FFD96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100" b="1" i="0" u="none" strike="noStrike" cap="none" normalizeH="0" baseline="0" dirty="0">
                <a:ln>
                  <a:noFill/>
                </a:ln>
                <a:solidFill>
                  <a:schemeClr val="tx1"/>
                </a:solidFill>
                <a:effectLst/>
                <a:latin typeface="Calibri" panose="020F0502020204030204" pitchFamily="34" charset="0"/>
              </a:rPr>
              <a:t>PENDANT la séance</a:t>
            </a:r>
          </a:p>
          <a:p>
            <a:pPr marL="0" marR="0" lvl="0" indent="0" algn="l" defTabSz="914400" rtl="0" eaLnBrk="0" fontAlgn="base" latinLnBrk="0" hangingPunct="0">
              <a:lnSpc>
                <a:spcPct val="100000"/>
              </a:lnSpc>
              <a:spcBef>
                <a:spcPct val="0"/>
              </a:spcBef>
              <a:spcAft>
                <a:spcPts val="800"/>
              </a:spcAft>
              <a:buClrTx/>
              <a:buSzTx/>
              <a:buFontTx/>
              <a:buNone/>
              <a:tabLst/>
            </a:pPr>
            <a:endParaRPr kumimoji="0" lang="fr-FR" altLang="fr-FR" sz="1100" b="1"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rPr>
              <a:t>Je respecte les endroits pour entrer et pour sortir.</a:t>
            </a: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rPr>
              <a:t>Je respecte le sens de circulation dans la ligne d’eau.</a:t>
            </a: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rPr>
              <a:t>J’attends que mon camarade ait quitté la zone prévue avant de sauter dans l’eau ou de plonger.</a:t>
            </a: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rPr>
              <a:t>Passer chacun son tour, c’est pouvoir essayer, s’entraîner dans de bonnes conditions.</a:t>
            </a: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rPr>
              <a:t>Je connais le but de la tâche que je réalise.</a:t>
            </a: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rPr>
              <a:t>Je sais que répéter, c’est être de plus en plus à l’aise.</a:t>
            </a: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rPr>
              <a:t>Je connais aussi le critère de réussite qui me permet de savoir si j’ai réussi ce que je voulais faire.</a:t>
            </a: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rPr>
              <a:t>Je sais aussi ce que je peux faire de plus difficile.</a:t>
            </a: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rPr>
              <a:t>Je peux aider mon camarade à mieux comprendre ce qu’il faut faire ou à savoir s’il a réussi ce qu’il voulait faire. Il pourra m’aider à son tour.</a:t>
            </a:r>
          </a:p>
          <a:p>
            <a:pPr marL="0" marR="0" lvl="0" indent="0" algn="l" defTabSz="914400" rtl="0" eaLnBrk="0" fontAlgn="base" latinLnBrk="0" hangingPunct="0">
              <a:lnSpc>
                <a:spcPct val="100000"/>
              </a:lnSpc>
              <a:spcBef>
                <a:spcPct val="0"/>
              </a:spcBef>
              <a:spcAft>
                <a:spcPts val="800"/>
              </a:spcAft>
              <a:buClrTx/>
              <a:buSzTx/>
              <a:buFontTx/>
              <a:buNone/>
              <a:tabLst/>
            </a:pPr>
            <a:endParaRPr kumimoji="0" lang="fr-FR" altLang="fr-FR" sz="11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 name="AutoShape 4"/>
          <p:cNvSpPr>
            <a:spLocks noChangeArrowheads="1"/>
          </p:cNvSpPr>
          <p:nvPr/>
        </p:nvSpPr>
        <p:spPr bwMode="auto">
          <a:xfrm>
            <a:off x="8313821" y="2191034"/>
            <a:ext cx="3661736" cy="4346979"/>
          </a:xfrm>
          <a:prstGeom prst="roundRect">
            <a:avLst>
              <a:gd name="adj" fmla="val 16667"/>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100" b="1" i="0" u="none" strike="noStrike" cap="none" normalizeH="0" baseline="0" dirty="0">
                <a:ln>
                  <a:noFill/>
                </a:ln>
                <a:solidFill>
                  <a:schemeClr val="tx1"/>
                </a:solidFill>
                <a:effectLst/>
                <a:latin typeface="Calibri" panose="020F0502020204030204" pitchFamily="34" charset="0"/>
              </a:rPr>
              <a:t>APRES LA SEANCE et EN CLASSE</a:t>
            </a:r>
            <a:endParaRPr kumimoji="0" lang="fr-FR" altLang="fr-FR" sz="1100" b="1"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fr-FR" altLang="fr-FR" sz="11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rPr>
              <a:t>Je ne reviens jamais seul sur le bord du bassin même si j’ai oublié ma serviette ou mes lunettes. J’en parle à la maîtresse ou au maître qui ira les chercher quand nous serons habillés et prêts à partir.</a:t>
            </a: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rPr>
              <a:t>Je sais ce que j’ai réussi.</a:t>
            </a: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rPr>
              <a:t>Je sais ce que je n’ai pas encore réussi et que je pourrai essayer de réussir la fois prochaine.</a:t>
            </a: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rPr>
              <a:t>En classe, je parle, je raconte, j’écris et je me rends compte de mes progrès.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01278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u="sng" dirty="0">
                <a:solidFill>
                  <a:srgbClr val="FF0000"/>
                </a:solidFill>
              </a:rPr>
              <a:t>Quelques rappels importants, notamment le Plan d’Organisation de la Surveillance et des Secours (extrait du POSS </a:t>
            </a:r>
            <a:r>
              <a:rPr lang="fr-FR" sz="3200" b="1" u="sng" dirty="0" err="1">
                <a:solidFill>
                  <a:srgbClr val="FF0000"/>
                </a:solidFill>
              </a:rPr>
              <a:t>Aquagaron</a:t>
            </a:r>
            <a:r>
              <a:rPr lang="fr-FR" sz="3200" b="1" u="sng" dirty="0">
                <a:solidFill>
                  <a:srgbClr val="FF0000"/>
                </a:solidFill>
              </a:rPr>
              <a:t>)</a:t>
            </a:r>
            <a:endParaRPr lang="fr-FR" sz="3200" b="1" dirty="0">
              <a:solidFill>
                <a:srgbClr val="FF0000"/>
              </a:solidFill>
            </a:endParaRPr>
          </a:p>
        </p:txBody>
      </p:sp>
      <p:sp>
        <p:nvSpPr>
          <p:cNvPr id="3" name="Espace réservé du contenu 2"/>
          <p:cNvSpPr>
            <a:spLocks noGrp="1"/>
          </p:cNvSpPr>
          <p:nvPr>
            <p:ph idx="1"/>
          </p:nvPr>
        </p:nvSpPr>
        <p:spPr>
          <a:xfrm>
            <a:off x="554636" y="1573966"/>
            <a:ext cx="11122702" cy="4856813"/>
          </a:xfrm>
        </p:spPr>
        <p:txBody>
          <a:bodyPr>
            <a:noAutofit/>
          </a:bodyPr>
          <a:lstStyle/>
          <a:p>
            <a:r>
              <a:rPr lang="fr-FR" sz="1800" dirty="0"/>
              <a:t>Aucune entrée n’est permise si tous les personnels nécessaires ne sont pas à leur poste et notamment MNS de surveillance. Ce personnel ne peut remplir aucune autre tâche (téléphone ou toute autre occupation dans le local des maîtres nageurs sauveteurs, etc.)</a:t>
            </a:r>
          </a:p>
          <a:p>
            <a:r>
              <a:rPr lang="fr-FR" sz="1800" dirty="0"/>
              <a:t>En début de séance, il est interdit d’entrer dans l’eau sans l’accord du Professeur des écoles.</a:t>
            </a:r>
          </a:p>
          <a:p>
            <a:r>
              <a:rPr lang="fr-FR" sz="1800" dirty="0"/>
              <a:t>La sortie de l’eau se fait lorsque le MNS de surveillance siffle la fin de la séance (3 coups de sifflet ou avertissement de vive voix)</a:t>
            </a:r>
          </a:p>
          <a:p>
            <a:r>
              <a:rPr lang="fr-FR" sz="1800" dirty="0"/>
              <a:t>En cas d’incident :</a:t>
            </a:r>
          </a:p>
          <a:p>
            <a:pPr marL="0" indent="0">
              <a:buNone/>
            </a:pPr>
            <a:r>
              <a:rPr lang="fr-FR" sz="1800" dirty="0"/>
              <a:t>       =&gt;Le MNS le plus proche intervient. Ce qui n’interdit pas aux professeurs des écoles qui sont à proximité d’intervenir également. </a:t>
            </a:r>
          </a:p>
          <a:p>
            <a:pPr marL="0" indent="0">
              <a:buNone/>
            </a:pPr>
            <a:r>
              <a:rPr lang="fr-FR" sz="1800" dirty="0"/>
              <a:t>       =&gt; Les enseignants font évacuer le bassin à leurs élèves puis les regroupent dans la zone prévue à cet effet. Un décompte des élèves sera réalisé à ce moment-là. Si la séance ne peut se poursuivre en raison du déroulement de l’intervention qui nécessite la coopération de plusieurs sauveteurs, les enseignants dirigent leurs élèves vers les vestiaires et s’assurent que le volet empêchant tout retour vers le bassin est clos après leur passage.</a:t>
            </a:r>
          </a:p>
          <a:p>
            <a:r>
              <a:rPr lang="fr-FR" sz="1800" dirty="0"/>
              <a:t>L’audition d’une sirène signifie l’évacuation immédiate de l’établissement dans son entier.</a:t>
            </a:r>
          </a:p>
          <a:p>
            <a:r>
              <a:rPr lang="fr-FR" sz="1800" dirty="0"/>
              <a:t>Des exercices pourront être réalisés afin de vérifier l’appropriation par tous de ces règles de sécurité.</a:t>
            </a:r>
          </a:p>
        </p:txBody>
      </p:sp>
    </p:spTree>
    <p:extLst>
      <p:ext uri="{BB962C8B-B14F-4D97-AF65-F5344CB8AC3E}">
        <p14:creationId xmlns:p14="http://schemas.microsoft.com/office/powerpoint/2010/main" val="1481776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631458" y="1281247"/>
            <a:ext cx="9210884" cy="4746066"/>
          </a:xfrm>
          <a:prstGeom prst="rect">
            <a:avLst/>
          </a:prstGeom>
        </p:spPr>
      </p:pic>
      <p:sp>
        <p:nvSpPr>
          <p:cNvPr id="5" name="Rectangle 4"/>
          <p:cNvSpPr/>
          <p:nvPr/>
        </p:nvSpPr>
        <p:spPr>
          <a:xfrm>
            <a:off x="1293344" y="410980"/>
            <a:ext cx="5983219" cy="769441"/>
          </a:xfrm>
          <a:prstGeom prst="rect">
            <a:avLst/>
          </a:prstGeom>
        </p:spPr>
        <p:txBody>
          <a:bodyPr wrap="square">
            <a:spAutoFit/>
          </a:bodyPr>
          <a:lstStyle/>
          <a:p>
            <a:pPr lvl="0">
              <a:spcBef>
                <a:spcPts val="1200"/>
              </a:spcBef>
              <a:spcAft>
                <a:spcPts val="0"/>
              </a:spcAft>
            </a:pPr>
            <a:r>
              <a:rPr lang="fr-FR" sz="4400" b="1" i="1" kern="1600" dirty="0">
                <a:latin typeface="+mj-lt"/>
              </a:rPr>
              <a:t>Les règles d’hygiène</a:t>
            </a:r>
            <a:endParaRPr lang="fr-FR" sz="4400" b="1" i="1" kern="1600" dirty="0">
              <a:effectLst/>
              <a:latin typeface="+mj-lt"/>
            </a:endParaRPr>
          </a:p>
        </p:txBody>
      </p:sp>
    </p:spTree>
    <p:extLst>
      <p:ext uri="{BB962C8B-B14F-4D97-AF65-F5344CB8AC3E}">
        <p14:creationId xmlns:p14="http://schemas.microsoft.com/office/powerpoint/2010/main" val="1515149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1">
                    <a:lumMod val="75000"/>
                  </a:schemeClr>
                </a:solidFill>
                <a:latin typeface="Cambria" panose="02040503050406030204" pitchFamily="18" charset="0"/>
              </a:rPr>
              <a:t>Déroulement du projet:</a:t>
            </a:r>
          </a:p>
        </p:txBody>
      </p:sp>
      <p:sp>
        <p:nvSpPr>
          <p:cNvPr id="3" name="Espace réservé du contenu 2"/>
          <p:cNvSpPr>
            <a:spLocks noGrp="1"/>
          </p:cNvSpPr>
          <p:nvPr>
            <p:ph idx="1"/>
          </p:nvPr>
        </p:nvSpPr>
        <p:spPr/>
        <p:txBody>
          <a:bodyPr/>
          <a:lstStyle/>
          <a:p>
            <a:pPr lvl="8"/>
            <a:r>
              <a:rPr lang="fr-FR" sz="4800" dirty="0">
                <a:solidFill>
                  <a:schemeClr val="accent2">
                    <a:lumMod val="75000"/>
                  </a:schemeClr>
                </a:solidFill>
              </a:rPr>
              <a:t>En GS: </a:t>
            </a:r>
          </a:p>
          <a:p>
            <a:pPr marL="0" indent="0">
              <a:buNone/>
            </a:pPr>
            <a:endParaRPr lang="fr-FR" dirty="0"/>
          </a:p>
          <a:p>
            <a:pPr marL="0" indent="0">
              <a:buNone/>
            </a:pPr>
            <a:r>
              <a:rPr lang="fr-FR" sz="3600" dirty="0"/>
              <a:t>10 séances sur le même dispositif avec des parcours évolutifs</a:t>
            </a:r>
          </a:p>
          <a:p>
            <a:endParaRPr lang="fr-FR" sz="3600" dirty="0"/>
          </a:p>
          <a:p>
            <a:endParaRPr lang="fr-FR" dirty="0"/>
          </a:p>
        </p:txBody>
      </p:sp>
    </p:spTree>
    <p:extLst>
      <p:ext uri="{BB962C8B-B14F-4D97-AF65-F5344CB8AC3E}">
        <p14:creationId xmlns:p14="http://schemas.microsoft.com/office/powerpoint/2010/main" val="2444820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rot="20881334">
            <a:off x="169016" y="362122"/>
            <a:ext cx="1083643" cy="769441"/>
          </a:xfrm>
          <a:prstGeom prst="rect">
            <a:avLst/>
          </a:prstGeom>
          <a:noFill/>
        </p:spPr>
        <p:txBody>
          <a:bodyPr wrap="square" rtlCol="0">
            <a:spAutoFit/>
          </a:bodyPr>
          <a:lstStyle/>
          <a:p>
            <a:r>
              <a:rPr lang="fr-FR" sz="4400" b="1" dirty="0">
                <a:solidFill>
                  <a:srgbClr val="00B0F0"/>
                </a:solidFill>
                <a:effectLst>
                  <a:outerShdw blurRad="38100" dist="38100" dir="2700000" algn="tl">
                    <a:srgbClr val="000000">
                      <a:alpha val="43137"/>
                    </a:srgbClr>
                  </a:outerShdw>
                </a:effectLst>
              </a:rPr>
              <a:t>GS</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0240" y="297180"/>
            <a:ext cx="8351520" cy="6263640"/>
          </a:xfrm>
          <a:prstGeom prst="rect">
            <a:avLst/>
          </a:prstGeom>
        </p:spPr>
      </p:pic>
    </p:spTree>
    <p:extLst>
      <p:ext uri="{BB962C8B-B14F-4D97-AF65-F5344CB8AC3E}">
        <p14:creationId xmlns:p14="http://schemas.microsoft.com/office/powerpoint/2010/main" val="3271131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rot="20881334">
            <a:off x="210358" y="614152"/>
            <a:ext cx="835247" cy="769441"/>
          </a:xfrm>
          <a:prstGeom prst="rect">
            <a:avLst/>
          </a:prstGeom>
          <a:noFill/>
        </p:spPr>
        <p:txBody>
          <a:bodyPr wrap="square" rtlCol="0">
            <a:spAutoFit/>
          </a:bodyPr>
          <a:lstStyle/>
          <a:p>
            <a:r>
              <a:rPr lang="fr-FR" sz="4400" b="1" dirty="0">
                <a:solidFill>
                  <a:srgbClr val="00B0F0"/>
                </a:solidFill>
                <a:effectLst>
                  <a:outerShdw blurRad="38100" dist="38100" dir="2700000" algn="tl">
                    <a:srgbClr val="000000">
                      <a:alpha val="43137"/>
                    </a:srgbClr>
                  </a:outerShdw>
                </a:effectLst>
              </a:rPr>
              <a:t>GS</a:t>
            </a:r>
          </a:p>
        </p:txBody>
      </p:sp>
      <p:pic>
        <p:nvPicPr>
          <p:cNvPr id="33977" name="Rectangle 5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0638" y="1068388"/>
            <a:ext cx="28575" cy="79375"/>
          </a:xfrm>
          <a:prstGeom prst="rect">
            <a:avLst/>
          </a:prstGeom>
          <a:noFill/>
          <a:extLst>
            <a:ext uri="{909E8E84-426E-40DD-AFC4-6F175D3DCCD1}">
              <a14:hiddenFill xmlns:a14="http://schemas.microsoft.com/office/drawing/2010/main">
                <a:solidFill>
                  <a:srgbClr val="FFFFFF"/>
                </a:solidFill>
              </a14:hiddenFill>
            </a:ext>
          </a:extLst>
        </p:spPr>
      </p:pic>
      <p:pic>
        <p:nvPicPr>
          <p:cNvPr id="33961" name="Line 7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241300"/>
            <a:ext cx="4762" cy="103188"/>
          </a:xfrm>
          <a:prstGeom prst="rect">
            <a:avLst/>
          </a:prstGeom>
          <a:noFill/>
          <a:extLst>
            <a:ext uri="{909E8E84-426E-40DD-AFC4-6F175D3DCCD1}">
              <a14:hiddenFill xmlns:a14="http://schemas.microsoft.com/office/drawing/2010/main">
                <a:solidFill>
                  <a:srgbClr val="FFFFFF"/>
                </a:solidFill>
              </a14:hiddenFill>
            </a:ext>
          </a:extLst>
        </p:spPr>
      </p:pic>
      <p:pic>
        <p:nvPicPr>
          <p:cNvPr id="33927" name="AutoShape 9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1063625"/>
            <a:ext cx="47625" cy="90488"/>
          </a:xfrm>
          <a:prstGeom prst="rect">
            <a:avLst/>
          </a:prstGeom>
          <a:noFill/>
          <a:extLst>
            <a:ext uri="{909E8E84-426E-40DD-AFC4-6F175D3DCCD1}">
              <a14:hiddenFill xmlns:a14="http://schemas.microsoft.com/office/drawing/2010/main">
                <a:solidFill>
                  <a:srgbClr val="FFFFFF"/>
                </a:solidFill>
              </a14:hiddenFill>
            </a:ext>
          </a:extLst>
        </p:spPr>
      </p:pic>
      <p:pic>
        <p:nvPicPr>
          <p:cNvPr id="33920" name="AutoShape 160"/>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125" y="225425"/>
            <a:ext cx="34925" cy="22225"/>
          </a:xfrm>
          <a:prstGeom prst="rect">
            <a:avLst/>
          </a:prstGeom>
          <a:noFill/>
          <a:extLst>
            <a:ext uri="{909E8E84-426E-40DD-AFC4-6F175D3DCCD1}">
              <a14:hiddenFill xmlns:a14="http://schemas.microsoft.com/office/drawing/2010/main">
                <a:solidFill>
                  <a:srgbClr val="FFFFFF"/>
                </a:solidFill>
              </a14:hiddenFill>
            </a:ext>
          </a:extLst>
        </p:spPr>
      </p:pic>
      <p:pic>
        <p:nvPicPr>
          <p:cNvPr id="33897" name="AutoShape 7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763" y="1092200"/>
            <a:ext cx="120650" cy="53975"/>
          </a:xfrm>
          <a:prstGeom prst="rect">
            <a:avLst/>
          </a:prstGeom>
          <a:noFill/>
          <a:extLst>
            <a:ext uri="{909E8E84-426E-40DD-AFC4-6F175D3DCCD1}">
              <a14:hiddenFill xmlns:a14="http://schemas.microsoft.com/office/drawing/2010/main">
                <a:solidFill>
                  <a:srgbClr val="FFFFFF"/>
                </a:solidFill>
              </a14:hiddenFill>
            </a:ext>
          </a:extLst>
        </p:spPr>
      </p:pic>
      <p:pic>
        <p:nvPicPr>
          <p:cNvPr id="33888" name="AutoShape 196"/>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57375" y="512763"/>
            <a:ext cx="58738" cy="85725"/>
          </a:xfrm>
          <a:prstGeom prst="rect">
            <a:avLst/>
          </a:prstGeom>
          <a:noFill/>
          <a:extLst>
            <a:ext uri="{909E8E84-426E-40DD-AFC4-6F175D3DCCD1}">
              <a14:hiddenFill xmlns:a14="http://schemas.microsoft.com/office/drawing/2010/main">
                <a:solidFill>
                  <a:srgbClr val="FFFFFF"/>
                </a:solidFill>
              </a14:hiddenFill>
            </a:ext>
          </a:extLst>
        </p:spPr>
      </p:pic>
      <p:pic>
        <p:nvPicPr>
          <p:cNvPr id="33872" name="Text Box 9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18725" y="56035575"/>
            <a:ext cx="25120600" cy="3360738"/>
          </a:xfrm>
          <a:prstGeom prst="rect">
            <a:avLst/>
          </a:prstGeom>
          <a:noFill/>
          <a:extLst>
            <a:ext uri="{909E8E84-426E-40DD-AFC4-6F175D3DCCD1}">
              <a14:hiddenFill xmlns:a14="http://schemas.microsoft.com/office/drawing/2010/main">
                <a:solidFill>
                  <a:srgbClr val="FFFFFF"/>
                </a:solidFill>
              </a14:hiddenFill>
            </a:ext>
          </a:extLst>
        </p:spPr>
      </p:pic>
      <p:pic>
        <p:nvPicPr>
          <p:cNvPr id="33863" name="Text Box 9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93338" y="56021288"/>
            <a:ext cx="25080912" cy="3406775"/>
          </a:xfrm>
          <a:prstGeom prst="rect">
            <a:avLst/>
          </a:prstGeom>
          <a:noFill/>
          <a:extLst>
            <a:ext uri="{909E8E84-426E-40DD-AFC4-6F175D3DCCD1}">
              <a14:hiddenFill xmlns:a14="http://schemas.microsoft.com/office/drawing/2010/main">
                <a:solidFill>
                  <a:srgbClr val="FFFFFF"/>
                </a:solidFill>
              </a14:hiddenFill>
            </a:ext>
          </a:extLst>
        </p:spPr>
      </p:pic>
      <p:pic>
        <p:nvPicPr>
          <p:cNvPr id="33839" name="AutoShape 86"/>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5450" y="1357313"/>
            <a:ext cx="30163" cy="34925"/>
          </a:xfrm>
          <a:prstGeom prst="rect">
            <a:avLst/>
          </a:prstGeom>
          <a:noFill/>
          <a:extLst>
            <a:ext uri="{909E8E84-426E-40DD-AFC4-6F175D3DCCD1}">
              <a14:hiddenFill xmlns:a14="http://schemas.microsoft.com/office/drawing/2010/main">
                <a:solidFill>
                  <a:srgbClr val="FFFFFF"/>
                </a:solidFill>
              </a14:hiddenFill>
            </a:ext>
          </a:extLst>
        </p:spPr>
      </p:pic>
      <p:pic>
        <p:nvPicPr>
          <p:cNvPr id="33801" name="AutoShape 91"/>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4050" y="808038"/>
            <a:ext cx="127000" cy="2222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AutoShape 88"/>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9125" y="1357313"/>
            <a:ext cx="33338" cy="3492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16113" y="294085"/>
            <a:ext cx="8359774" cy="6269830"/>
          </a:xfrm>
          <a:prstGeom prst="rect">
            <a:avLst/>
          </a:prstGeom>
        </p:spPr>
      </p:pic>
    </p:spTree>
    <p:extLst>
      <p:ext uri="{BB962C8B-B14F-4D97-AF65-F5344CB8AC3E}">
        <p14:creationId xmlns:p14="http://schemas.microsoft.com/office/powerpoint/2010/main" val="4221146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rot="20881334">
            <a:off x="440274" y="699044"/>
            <a:ext cx="1010048" cy="769441"/>
          </a:xfrm>
          <a:prstGeom prst="rect">
            <a:avLst/>
          </a:prstGeom>
          <a:noFill/>
        </p:spPr>
        <p:txBody>
          <a:bodyPr wrap="square" rtlCol="0">
            <a:spAutoFit/>
          </a:bodyPr>
          <a:lstStyle/>
          <a:p>
            <a:r>
              <a:rPr lang="fr-FR" sz="4400" b="1" dirty="0">
                <a:solidFill>
                  <a:srgbClr val="00B0F0"/>
                </a:solidFill>
                <a:effectLst>
                  <a:outerShdw blurRad="38100" dist="38100" dir="2700000" algn="tl">
                    <a:srgbClr val="000000">
                      <a:alpha val="43137"/>
                    </a:srgbClr>
                  </a:outerShdw>
                </a:effectLst>
              </a:rPr>
              <a:t>GS</a:t>
            </a: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2292" y="1345937"/>
            <a:ext cx="2590800" cy="1943100"/>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6522" y="427847"/>
            <a:ext cx="2412004" cy="1809004"/>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1759" y="2278614"/>
            <a:ext cx="2484120" cy="1863090"/>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23960" y="476717"/>
            <a:ext cx="2590800" cy="1943100"/>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73440" y="4000500"/>
            <a:ext cx="3291840" cy="2468880"/>
          </a:xfrm>
          <a:prstGeom prst="rect">
            <a:avLst/>
          </a:prstGeom>
        </p:spPr>
      </p:pic>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818" y="3566160"/>
            <a:ext cx="3526018" cy="2644514"/>
          </a:xfrm>
          <a:prstGeom prst="rect">
            <a:avLst/>
          </a:prstGeom>
        </p:spPr>
      </p:pic>
      <p:pic>
        <p:nvPicPr>
          <p:cNvPr id="11" name="Imag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07137" y="4233843"/>
            <a:ext cx="3189244" cy="2391934"/>
          </a:xfrm>
          <a:prstGeom prst="rect">
            <a:avLst/>
          </a:prstGeom>
        </p:spPr>
      </p:pic>
    </p:spTree>
    <p:extLst>
      <p:ext uri="{BB962C8B-B14F-4D97-AF65-F5344CB8AC3E}">
        <p14:creationId xmlns:p14="http://schemas.microsoft.com/office/powerpoint/2010/main" val="2230813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435055" y="290715"/>
            <a:ext cx="9318804" cy="6237790"/>
          </a:xfrm>
          <a:prstGeom prst="rect">
            <a:avLst/>
          </a:prstGeom>
        </p:spPr>
      </p:pic>
    </p:spTree>
    <p:extLst>
      <p:ext uri="{BB962C8B-B14F-4D97-AF65-F5344CB8AC3E}">
        <p14:creationId xmlns:p14="http://schemas.microsoft.com/office/powerpoint/2010/main" val="1342728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388838" y="479470"/>
            <a:ext cx="9146080" cy="5843670"/>
          </a:xfrm>
          <a:prstGeom prst="rect">
            <a:avLst/>
          </a:prstGeom>
        </p:spPr>
      </p:pic>
    </p:spTree>
    <p:extLst>
      <p:ext uri="{BB962C8B-B14F-4D97-AF65-F5344CB8AC3E}">
        <p14:creationId xmlns:p14="http://schemas.microsoft.com/office/powerpoint/2010/main" val="428134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projet construit en partenariat</a:t>
            </a:r>
          </a:p>
        </p:txBody>
      </p:sp>
      <p:sp>
        <p:nvSpPr>
          <p:cNvPr id="3" name="Espace réservé du contenu 2"/>
          <p:cNvSpPr>
            <a:spLocks noGrp="1"/>
          </p:cNvSpPr>
          <p:nvPr>
            <p:ph idx="1"/>
          </p:nvPr>
        </p:nvSpPr>
        <p:spPr/>
        <p:txBody>
          <a:bodyPr>
            <a:normAutofit/>
          </a:bodyPr>
          <a:lstStyle/>
          <a:p>
            <a:r>
              <a:rPr lang="fr-FR" dirty="0"/>
              <a:t>L’éducation nationale à travers les enseignants et les conseillers pédagogiques en EPS</a:t>
            </a:r>
          </a:p>
          <a:p>
            <a:r>
              <a:rPr lang="fr-FR" dirty="0"/>
              <a:t>La communauté de communes à travers ses responsables en charge de l’éducation et plus particulièrement de l’EPS, les horaires, les personnels et les moyens de transport attribués aux scolaires </a:t>
            </a:r>
          </a:p>
          <a:p>
            <a:r>
              <a:rPr lang="fr-FR" dirty="0"/>
              <a:t>Les intervenants qualifiés (MNS)</a:t>
            </a:r>
          </a:p>
          <a:p>
            <a:endParaRPr lang="fr-FR" dirty="0"/>
          </a:p>
          <a:p>
            <a:r>
              <a:rPr lang="fr-FR" dirty="0"/>
              <a:t>Une envie de construire ensemble dans le respect des rôles et des compétences de chacun (précisées par les textes réglementaires)</a:t>
            </a:r>
          </a:p>
        </p:txBody>
      </p:sp>
    </p:spTree>
    <p:extLst>
      <p:ext uri="{BB962C8B-B14F-4D97-AF65-F5344CB8AC3E}">
        <p14:creationId xmlns:p14="http://schemas.microsoft.com/office/powerpoint/2010/main" val="3416356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place et le rôle de chaque acteur (PE et MNS)</a:t>
            </a:r>
          </a:p>
        </p:txBody>
      </p:sp>
      <p:sp>
        <p:nvSpPr>
          <p:cNvPr id="3" name="Espace réservé du contenu 2"/>
          <p:cNvSpPr>
            <a:spLocks noGrp="1"/>
          </p:cNvSpPr>
          <p:nvPr>
            <p:ph idx="1"/>
          </p:nvPr>
        </p:nvSpPr>
        <p:spPr/>
        <p:txBody>
          <a:bodyPr/>
          <a:lstStyle/>
          <a:p>
            <a:r>
              <a:rPr lang="fr-FR" dirty="0"/>
              <a:t>Définis par différentes circulaires: </a:t>
            </a:r>
            <a:r>
              <a:rPr lang="fr-FR" dirty="0">
                <a:hlinkClick r:id="rId2" action="ppaction://hlinkfile"/>
              </a:rPr>
              <a:t>1992</a:t>
            </a:r>
            <a:r>
              <a:rPr lang="fr-FR" dirty="0"/>
              <a:t>, 1999, </a:t>
            </a:r>
            <a:r>
              <a:rPr lang="fr-FR" dirty="0">
                <a:hlinkClick r:id="rId3" action="ppaction://hlinkfile"/>
              </a:rPr>
              <a:t>2011 </a:t>
            </a:r>
            <a:r>
              <a:rPr lang="fr-FR" dirty="0"/>
              <a:t>(natation)</a:t>
            </a:r>
          </a:p>
          <a:p>
            <a:pPr lvl="1"/>
            <a:r>
              <a:rPr lang="fr-FR" dirty="0"/>
              <a:t>Responsabilité pédagogique de l’enseignant qui peut suspendre ou mettre fin à la séance si les conditions de sécurité ne sont plus remplies</a:t>
            </a:r>
          </a:p>
          <a:p>
            <a:r>
              <a:rPr lang="fr-FR" dirty="0"/>
              <a:t>Une préparation des séances en amont, appuyée sur le projet pédagogique</a:t>
            </a:r>
          </a:p>
          <a:p>
            <a:r>
              <a:rPr lang="fr-FR" dirty="0"/>
              <a:t>Un retour sur les séances vécues par les élèves, appuyé sur les réalisations des élèves</a:t>
            </a:r>
          </a:p>
          <a:p>
            <a:endParaRPr lang="fr-FR" dirty="0"/>
          </a:p>
          <a:p>
            <a:endParaRPr lang="fr-FR" dirty="0"/>
          </a:p>
          <a:p>
            <a:pPr lvl="1"/>
            <a:endParaRPr lang="fr-FR" dirty="0"/>
          </a:p>
          <a:p>
            <a:pPr lvl="1"/>
            <a:endParaRPr lang="fr-FR" dirty="0"/>
          </a:p>
        </p:txBody>
      </p:sp>
    </p:spTree>
    <p:extLst>
      <p:ext uri="{BB962C8B-B14F-4D97-AF65-F5344CB8AC3E}">
        <p14:creationId xmlns:p14="http://schemas.microsoft.com/office/powerpoint/2010/main" val="1727050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cadre institutionnel</a:t>
            </a:r>
          </a:p>
        </p:txBody>
      </p:sp>
      <p:sp>
        <p:nvSpPr>
          <p:cNvPr id="3" name="Espace réservé du contenu 2"/>
          <p:cNvSpPr>
            <a:spLocks noGrp="1"/>
          </p:cNvSpPr>
          <p:nvPr>
            <p:ph idx="1"/>
          </p:nvPr>
        </p:nvSpPr>
        <p:spPr/>
        <p:txBody>
          <a:bodyPr/>
          <a:lstStyle/>
          <a:p>
            <a:r>
              <a:rPr lang="fr-FR" dirty="0"/>
              <a:t>De nombreux textes officiels: </a:t>
            </a:r>
          </a:p>
          <a:p>
            <a:pPr lvl="1"/>
            <a:r>
              <a:rPr lang="fr-FR" dirty="0"/>
              <a:t>Socle commun, programmes, documents d’accompagnement</a:t>
            </a:r>
          </a:p>
          <a:p>
            <a:pPr marL="457200" lvl="1" indent="0">
              <a:buNone/>
            </a:pPr>
            <a:endParaRPr lang="fr-FR" dirty="0"/>
          </a:p>
          <a:p>
            <a:pPr lvl="1"/>
            <a:r>
              <a:rPr lang="fr-FR" dirty="0"/>
              <a:t>Décret (décret n° 2015-847) et </a:t>
            </a:r>
            <a:r>
              <a:rPr lang="fr-FR" dirty="0">
                <a:hlinkClick r:id="rId2" action="ppaction://hlinkfile"/>
              </a:rPr>
              <a:t>arrêté du 9 juillet 2015 </a:t>
            </a:r>
            <a:r>
              <a:rPr lang="fr-FR" dirty="0"/>
              <a:t>relatifs au savoir nager</a:t>
            </a:r>
          </a:p>
          <a:p>
            <a:pPr marL="457200" lvl="1" indent="0">
              <a:buNone/>
            </a:pPr>
            <a:endParaRPr lang="fr-FR" dirty="0"/>
          </a:p>
          <a:p>
            <a:pPr lvl="1"/>
            <a:r>
              <a:rPr lang="fr-FR" dirty="0"/>
              <a:t>Circulaire « natation » (n° 2011-090) </a:t>
            </a:r>
          </a:p>
          <a:p>
            <a:pPr marL="457200" lvl="1" indent="0">
              <a:buNone/>
            </a:pPr>
            <a:endParaRPr lang="fr-FR" dirty="0"/>
          </a:p>
          <a:p>
            <a:pPr lvl="1"/>
            <a:r>
              <a:rPr lang="fr-FR" dirty="0"/>
              <a:t>Textes </a:t>
            </a:r>
            <a:r>
              <a:rPr lang="fr-FR" dirty="0">
                <a:hlinkClick r:id="rId3" action="ppaction://hlinkfile"/>
              </a:rPr>
              <a:t>départementaux</a:t>
            </a:r>
            <a:r>
              <a:rPr lang="fr-FR" dirty="0"/>
              <a:t>: enseignement de la natation par un remplaçant, encadrement dans les classes à </a:t>
            </a:r>
            <a:r>
              <a:rPr lang="fr-FR" dirty="0">
                <a:hlinkClick r:id="rId4" action="ppaction://hlinkfile"/>
              </a:rPr>
              <a:t>faible effectifs</a:t>
            </a:r>
            <a:r>
              <a:rPr lang="fr-FR" dirty="0"/>
              <a:t>, savoir nager, projets de piscine, </a:t>
            </a:r>
            <a:r>
              <a:rPr lang="fr-FR" dirty="0">
                <a:hlinkClick r:id="rId5" action="ppaction://hlinkfile"/>
              </a:rPr>
              <a:t>ATSEM</a:t>
            </a:r>
            <a:r>
              <a:rPr lang="fr-FR" dirty="0"/>
              <a:t>.</a:t>
            </a:r>
          </a:p>
        </p:txBody>
      </p:sp>
    </p:spTree>
    <p:extLst>
      <p:ext uri="{BB962C8B-B14F-4D97-AF65-F5344CB8AC3E}">
        <p14:creationId xmlns:p14="http://schemas.microsoft.com/office/powerpoint/2010/main" val="3608347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33" y="262340"/>
            <a:ext cx="11037640" cy="616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517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a:t>Les contenus d’enseignement</a:t>
            </a:r>
          </a:p>
        </p:txBody>
      </p:sp>
      <p:pic>
        <p:nvPicPr>
          <p:cNvPr id="4" name="Image 3"/>
          <p:cNvPicPr>
            <a:picLocks noChangeAspect="1"/>
          </p:cNvPicPr>
          <p:nvPr/>
        </p:nvPicPr>
        <p:blipFill>
          <a:blip r:embed="rId2"/>
          <a:stretch>
            <a:fillRect/>
          </a:stretch>
        </p:blipFill>
        <p:spPr>
          <a:xfrm>
            <a:off x="1046502" y="1517426"/>
            <a:ext cx="10098995" cy="4497008"/>
          </a:xfrm>
          <a:prstGeom prst="rect">
            <a:avLst/>
          </a:prstGeom>
        </p:spPr>
      </p:pic>
    </p:spTree>
    <p:extLst>
      <p:ext uri="{BB962C8B-B14F-4D97-AF65-F5344CB8AC3E}">
        <p14:creationId xmlns:p14="http://schemas.microsoft.com/office/powerpoint/2010/main" val="511667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19662" y="1012198"/>
            <a:ext cx="11153760" cy="4641627"/>
          </a:xfrm>
          <a:prstGeom prst="rect">
            <a:avLst/>
          </a:prstGeom>
        </p:spPr>
      </p:pic>
      <p:sp>
        <p:nvSpPr>
          <p:cNvPr id="6" name="ZoneTexte 5"/>
          <p:cNvSpPr txBox="1"/>
          <p:nvPr/>
        </p:nvSpPr>
        <p:spPr>
          <a:xfrm rot="20881334">
            <a:off x="1918823" y="108404"/>
            <a:ext cx="3607701" cy="769441"/>
          </a:xfrm>
          <a:prstGeom prst="rect">
            <a:avLst/>
          </a:prstGeom>
          <a:noFill/>
        </p:spPr>
        <p:txBody>
          <a:bodyPr wrap="square" rtlCol="0">
            <a:spAutoFit/>
          </a:bodyPr>
          <a:lstStyle/>
          <a:p>
            <a:r>
              <a:rPr lang="fr-FR" sz="4400" b="1" dirty="0">
                <a:solidFill>
                  <a:srgbClr val="00B0F0"/>
                </a:solidFill>
                <a:effectLst>
                  <a:outerShdw blurRad="38100" dist="38100" dir="2700000" algn="tl">
                    <a:srgbClr val="000000">
                      <a:alpha val="43137"/>
                    </a:srgbClr>
                  </a:outerShdw>
                </a:effectLst>
              </a:rPr>
              <a:t>CYCLES 1 ET 2</a:t>
            </a:r>
          </a:p>
        </p:txBody>
      </p:sp>
    </p:spTree>
    <p:extLst>
      <p:ext uri="{BB962C8B-B14F-4D97-AF65-F5344CB8AC3E}">
        <p14:creationId xmlns:p14="http://schemas.microsoft.com/office/powerpoint/2010/main" val="1260327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266623" y="1974157"/>
            <a:ext cx="9731895" cy="2494812"/>
          </a:xfrm>
          <a:prstGeom prst="rect">
            <a:avLst/>
          </a:prstGeom>
        </p:spPr>
      </p:pic>
      <p:sp>
        <p:nvSpPr>
          <p:cNvPr id="5" name="ZoneTexte 4"/>
          <p:cNvSpPr txBox="1"/>
          <p:nvPr/>
        </p:nvSpPr>
        <p:spPr>
          <a:xfrm rot="20881334">
            <a:off x="1107454" y="365981"/>
            <a:ext cx="3607701" cy="769441"/>
          </a:xfrm>
          <a:prstGeom prst="rect">
            <a:avLst/>
          </a:prstGeom>
          <a:noFill/>
        </p:spPr>
        <p:txBody>
          <a:bodyPr wrap="square" rtlCol="0">
            <a:spAutoFit/>
          </a:bodyPr>
          <a:lstStyle/>
          <a:p>
            <a:r>
              <a:rPr lang="fr-FR" sz="4400" b="1" dirty="0">
                <a:solidFill>
                  <a:srgbClr val="00B0F0"/>
                </a:solidFill>
                <a:effectLst>
                  <a:outerShdw blurRad="38100" dist="38100" dir="2700000" algn="tl">
                    <a:srgbClr val="000000">
                      <a:alpha val="43137"/>
                    </a:srgbClr>
                  </a:outerShdw>
                </a:effectLst>
              </a:rPr>
              <a:t>CYCLES 1 ET 2</a:t>
            </a:r>
          </a:p>
        </p:txBody>
      </p:sp>
    </p:spTree>
    <p:extLst>
      <p:ext uri="{BB962C8B-B14F-4D97-AF65-F5344CB8AC3E}">
        <p14:creationId xmlns:p14="http://schemas.microsoft.com/office/powerpoint/2010/main" val="741219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0912" y="296214"/>
            <a:ext cx="10998557" cy="6155531"/>
          </a:xfrm>
          <a:prstGeom prst="rect">
            <a:avLst/>
          </a:prstGeom>
        </p:spPr>
        <p:txBody>
          <a:bodyPr wrap="square">
            <a:spAutoFit/>
          </a:bodyPr>
          <a:lstStyle/>
          <a:p>
            <a:pPr lvl="0">
              <a:spcBef>
                <a:spcPts val="1200"/>
              </a:spcBef>
              <a:spcAft>
                <a:spcPts val="0"/>
              </a:spcAft>
            </a:pPr>
            <a:r>
              <a:rPr lang="fr-FR" sz="4400" b="1" i="1" kern="1600" dirty="0">
                <a:latin typeface="+mj-lt"/>
              </a:rPr>
              <a:t>La tâche motrice comme support des apprentissages</a:t>
            </a:r>
          </a:p>
          <a:p>
            <a:pPr>
              <a:spcAft>
                <a:spcPts val="0"/>
              </a:spcAft>
            </a:pPr>
            <a:r>
              <a:rPr lang="fr-FR" dirty="0">
                <a:latin typeface="Times New Roman" panose="02020603050405020304" pitchFamily="18" charset="0"/>
                <a:ea typeface="Times New Roman" panose="02020603050405020304" pitchFamily="18" charset="0"/>
              </a:rPr>
              <a:t> </a:t>
            </a:r>
          </a:p>
          <a:p>
            <a:pPr>
              <a:spcAft>
                <a:spcPts val="0"/>
              </a:spcAft>
            </a:pPr>
            <a:r>
              <a:rPr lang="fr-FR" sz="2400" dirty="0">
                <a:latin typeface="Times New Roman" panose="02020603050405020304" pitchFamily="18" charset="0"/>
                <a:ea typeface="Times New Roman" panose="02020603050405020304" pitchFamily="18" charset="0"/>
              </a:rPr>
              <a:t>Une tâche, c’est :</a:t>
            </a:r>
          </a:p>
          <a:p>
            <a:pPr>
              <a:spcAft>
                <a:spcPts val="0"/>
              </a:spcAft>
            </a:pPr>
            <a:r>
              <a:rPr lang="fr-FR" sz="2400" dirty="0">
                <a:latin typeface="Times New Roman" panose="02020603050405020304" pitchFamily="18" charset="0"/>
                <a:ea typeface="Times New Roman" panose="02020603050405020304" pitchFamily="18" charset="0"/>
              </a:rPr>
              <a:t> </a:t>
            </a:r>
          </a:p>
          <a:p>
            <a:pPr marL="447675">
              <a:spcAft>
                <a:spcPts val="0"/>
              </a:spcAft>
            </a:pPr>
            <a:r>
              <a:rPr lang="fr-FR" sz="2400" dirty="0">
                <a:latin typeface="Times New Roman" panose="02020603050405020304" pitchFamily="18" charset="0"/>
                <a:ea typeface="Times New Roman" panose="02020603050405020304" pitchFamily="18" charset="0"/>
              </a:rPr>
              <a:t>Un </a:t>
            </a:r>
            <a:r>
              <a:rPr lang="fr-FR" sz="2400" b="1" dirty="0">
                <a:highlight>
                  <a:srgbClr val="00FF00"/>
                </a:highlight>
                <a:latin typeface="Times New Roman" panose="02020603050405020304" pitchFamily="18" charset="0"/>
                <a:ea typeface="Times New Roman" panose="02020603050405020304" pitchFamily="18" charset="0"/>
              </a:rPr>
              <a:t>BUT</a:t>
            </a:r>
            <a:r>
              <a:rPr lang="fr-FR" sz="2400" dirty="0">
                <a:highlight>
                  <a:srgbClr val="00FF00"/>
                </a:highlight>
                <a:latin typeface="Times New Roman" panose="02020603050405020304" pitchFamily="18" charset="0"/>
                <a:ea typeface="Times New Roman" panose="02020603050405020304" pitchFamily="18" charset="0"/>
              </a:rPr>
              <a:t> CLAIR, COMPREHENSIBLE</a:t>
            </a:r>
            <a:r>
              <a:rPr lang="fr-FR" sz="2400" dirty="0">
                <a:latin typeface="Times New Roman" panose="02020603050405020304" pitchFamily="18" charset="0"/>
                <a:ea typeface="Times New Roman" panose="02020603050405020304" pitchFamily="18" charset="0"/>
              </a:rPr>
              <a:t> </a:t>
            </a:r>
          </a:p>
          <a:p>
            <a:pPr marL="447675">
              <a:spcAft>
                <a:spcPts val="0"/>
              </a:spcAft>
            </a:pPr>
            <a:r>
              <a:rPr lang="fr-FR" sz="2400" dirty="0">
                <a:latin typeface="Times New Roman" panose="02020603050405020304" pitchFamily="18" charset="0"/>
                <a:ea typeface="Times New Roman" panose="02020603050405020304" pitchFamily="18" charset="0"/>
              </a:rPr>
              <a:t> </a:t>
            </a:r>
          </a:p>
          <a:p>
            <a:pPr>
              <a:spcAft>
                <a:spcPts val="0"/>
              </a:spcAft>
            </a:pPr>
            <a:r>
              <a:rPr lang="fr-FR" sz="2400" dirty="0">
                <a:latin typeface="Times New Roman" panose="02020603050405020304" pitchFamily="18" charset="0"/>
                <a:ea typeface="Times New Roman" panose="02020603050405020304" pitchFamily="18" charset="0"/>
              </a:rPr>
              <a:t>	Un </a:t>
            </a:r>
            <a:r>
              <a:rPr lang="fr-FR" sz="2400" b="1" dirty="0">
                <a:highlight>
                  <a:srgbClr val="00FF00"/>
                </a:highlight>
                <a:latin typeface="Times New Roman" panose="02020603050405020304" pitchFamily="18" charset="0"/>
                <a:ea typeface="Times New Roman" panose="02020603050405020304" pitchFamily="18" charset="0"/>
              </a:rPr>
              <a:t>dispositif matériel</a:t>
            </a:r>
            <a:r>
              <a:rPr lang="fr-FR" sz="2400" dirty="0">
                <a:highlight>
                  <a:srgbClr val="00FF00"/>
                </a:highlight>
                <a:latin typeface="Times New Roman" panose="02020603050405020304" pitchFamily="18" charset="0"/>
                <a:ea typeface="Times New Roman" panose="02020603050405020304" pitchFamily="18" charset="0"/>
              </a:rPr>
              <a:t>, DIFFERENCIE et CONNU</a:t>
            </a:r>
            <a:r>
              <a:rPr lang="fr-FR" sz="2400" dirty="0">
                <a:latin typeface="Times New Roman" panose="02020603050405020304" pitchFamily="18" charset="0"/>
                <a:ea typeface="Times New Roman" panose="02020603050405020304" pitchFamily="18" charset="0"/>
              </a:rPr>
              <a:t> des élèves avant la séance</a:t>
            </a:r>
          </a:p>
          <a:p>
            <a:pPr indent="449580">
              <a:spcAft>
                <a:spcPts val="0"/>
              </a:spcAft>
            </a:pPr>
            <a:r>
              <a:rPr lang="fr-FR" sz="2400" dirty="0">
                <a:latin typeface="Times New Roman" panose="02020603050405020304" pitchFamily="18" charset="0"/>
                <a:ea typeface="Times New Roman" panose="02020603050405020304" pitchFamily="18" charset="0"/>
              </a:rPr>
              <a:t>et </a:t>
            </a:r>
          </a:p>
          <a:p>
            <a:pPr>
              <a:spcAft>
                <a:spcPts val="0"/>
              </a:spcAft>
            </a:pPr>
            <a:r>
              <a:rPr lang="fr-FR" sz="2400" dirty="0">
                <a:latin typeface="Times New Roman" panose="02020603050405020304" pitchFamily="18" charset="0"/>
                <a:ea typeface="Times New Roman" panose="02020603050405020304" pitchFamily="18" charset="0"/>
              </a:rPr>
              <a:t>	Des </a:t>
            </a:r>
            <a:r>
              <a:rPr lang="fr-FR" sz="2400" b="1" dirty="0">
                <a:latin typeface="Times New Roman" panose="02020603050405020304" pitchFamily="18" charset="0"/>
                <a:ea typeface="Times New Roman" panose="02020603050405020304" pitchFamily="18" charset="0"/>
              </a:rPr>
              <a:t>consignes</a:t>
            </a:r>
            <a:r>
              <a:rPr lang="fr-FR" sz="2400" dirty="0">
                <a:latin typeface="Times New Roman" panose="02020603050405020304" pitchFamily="18" charset="0"/>
                <a:ea typeface="Times New Roman" panose="02020603050405020304" pitchFamily="18" charset="0"/>
              </a:rPr>
              <a:t> claires qui doivent organiser le travail du groupe classe ;</a:t>
            </a:r>
          </a:p>
          <a:p>
            <a:pPr>
              <a:spcAft>
                <a:spcPts val="0"/>
              </a:spcAft>
            </a:pPr>
            <a:r>
              <a:rPr lang="fr-FR" sz="2400" dirty="0">
                <a:latin typeface="Times New Roman" panose="02020603050405020304" pitchFamily="18" charset="0"/>
                <a:ea typeface="Times New Roman" panose="02020603050405020304" pitchFamily="18" charset="0"/>
              </a:rPr>
              <a:t> </a:t>
            </a:r>
          </a:p>
          <a:p>
            <a:pPr marL="447675">
              <a:spcAft>
                <a:spcPts val="0"/>
              </a:spcAft>
            </a:pPr>
            <a:r>
              <a:rPr lang="fr-FR" sz="2400" dirty="0">
                <a:latin typeface="Times New Roman" panose="02020603050405020304" pitchFamily="18" charset="0"/>
                <a:ea typeface="Times New Roman" panose="02020603050405020304" pitchFamily="18" charset="0"/>
              </a:rPr>
              <a:t>Des </a:t>
            </a:r>
            <a:r>
              <a:rPr lang="fr-FR" sz="2400" b="1" dirty="0">
                <a:highlight>
                  <a:srgbClr val="00FF00"/>
                </a:highlight>
                <a:latin typeface="Times New Roman" panose="02020603050405020304" pitchFamily="18" charset="0"/>
                <a:ea typeface="Times New Roman" panose="02020603050405020304" pitchFamily="18" charset="0"/>
              </a:rPr>
              <a:t>MANIERES de FAIRE</a:t>
            </a:r>
            <a:r>
              <a:rPr lang="fr-FR" sz="2400" dirty="0">
                <a:latin typeface="Times New Roman" panose="02020603050405020304" pitchFamily="18" charset="0"/>
                <a:ea typeface="Times New Roman" panose="02020603050405020304" pitchFamily="18" charset="0"/>
              </a:rPr>
              <a:t>  !!!plus importantes que la réalisation d’une performance !!!</a:t>
            </a:r>
          </a:p>
          <a:p>
            <a:pPr marL="447675">
              <a:spcAft>
                <a:spcPts val="0"/>
              </a:spcAft>
            </a:pPr>
            <a:r>
              <a:rPr lang="fr-FR" sz="2400" dirty="0">
                <a:latin typeface="Times New Roman" panose="02020603050405020304" pitchFamily="18" charset="0"/>
                <a:ea typeface="Times New Roman" panose="02020603050405020304" pitchFamily="18" charset="0"/>
              </a:rPr>
              <a:t> </a:t>
            </a:r>
          </a:p>
          <a:p>
            <a:pPr marL="447675">
              <a:spcAft>
                <a:spcPts val="0"/>
              </a:spcAft>
            </a:pPr>
            <a:r>
              <a:rPr lang="fr-FR" sz="2400" dirty="0">
                <a:latin typeface="Times New Roman" panose="02020603050405020304" pitchFamily="18" charset="0"/>
                <a:ea typeface="Times New Roman" panose="02020603050405020304" pitchFamily="18" charset="0"/>
              </a:rPr>
              <a:t>Des </a:t>
            </a:r>
            <a:r>
              <a:rPr lang="fr-FR" sz="2400" b="1" dirty="0">
                <a:highlight>
                  <a:srgbClr val="00FF00"/>
                </a:highlight>
                <a:latin typeface="Times New Roman" panose="02020603050405020304" pitchFamily="18" charset="0"/>
                <a:ea typeface="Times New Roman" panose="02020603050405020304" pitchFamily="18" charset="0"/>
              </a:rPr>
              <a:t>CRITERES de REUSSITE</a:t>
            </a:r>
            <a:r>
              <a:rPr lang="fr-FR" sz="2400" dirty="0">
                <a:highlight>
                  <a:srgbClr val="00FF00"/>
                </a:highlight>
                <a:latin typeface="Times New Roman" panose="02020603050405020304" pitchFamily="18" charset="0"/>
                <a:ea typeface="Times New Roman" panose="02020603050405020304" pitchFamily="18" charset="0"/>
              </a:rPr>
              <a:t> clairs et DIFFERENCIES</a:t>
            </a:r>
            <a:r>
              <a:rPr lang="fr-FR" sz="2400" dirty="0">
                <a:latin typeface="Times New Roman" panose="02020603050405020304" pitchFamily="18" charset="0"/>
                <a:ea typeface="Times New Roman" panose="02020603050405020304" pitchFamily="18" charset="0"/>
              </a:rPr>
              <a:t> </a:t>
            </a:r>
            <a:endParaRPr lang="fr-FR"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1965762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formation PE_26 09</Template>
  <TotalTime>3211</TotalTime>
  <Words>1008</Words>
  <Application>Microsoft Office PowerPoint</Application>
  <PresentationFormat>Grand écran</PresentationFormat>
  <Paragraphs>92</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Calibri</vt:lpstr>
      <vt:lpstr>Calibri Light</vt:lpstr>
      <vt:lpstr>Cambria</vt:lpstr>
      <vt:lpstr>Times New Roman</vt:lpstr>
      <vt:lpstr>Thème Office</vt:lpstr>
      <vt:lpstr>Centre aquatique AQUAGARON Projet pédagogique GS et cycle 2– 29/11/2016 </vt:lpstr>
      <vt:lpstr>Un projet construit en partenariat</vt:lpstr>
      <vt:lpstr>La place et le rôle de chaque acteur (PE et MNS)</vt:lpstr>
      <vt:lpstr>Le cadre institutionnel</vt:lpstr>
      <vt:lpstr>Présentation PowerPoint</vt:lpstr>
      <vt:lpstr>Les contenus d’enseignement</vt:lpstr>
      <vt:lpstr>Présentation PowerPoint</vt:lpstr>
      <vt:lpstr>Présentation PowerPoint</vt:lpstr>
      <vt:lpstr>Présentation PowerPoint</vt:lpstr>
      <vt:lpstr>deux éléments fondamentaux</vt:lpstr>
      <vt:lpstr>Présentation PowerPoint</vt:lpstr>
      <vt:lpstr>Quelques rappels importants, notamment le Plan d’Organisation de la Surveillance et des Secours (extrait du POSS Aquagaron)</vt:lpstr>
      <vt:lpstr>Présentation PowerPoint</vt:lpstr>
      <vt:lpstr>Déroulement du projet:</vt:lpstr>
      <vt:lpstr>Présentation PowerPoint</vt:lpstr>
      <vt:lpstr>Présentation PowerPoint</vt:lpstr>
      <vt:lpstr>Présentation PowerPoint</vt:lpstr>
      <vt:lpstr>Présentation PowerPoint</vt:lpstr>
      <vt:lpstr>Présentation PowerPoint</vt:lpstr>
    </vt:vector>
  </TitlesOfParts>
  <Company>ACADEMIE DE LYON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 aquatique AQUAGARON Projet pédagogique 2016</dc:title>
  <dc:creator>circo</dc:creator>
  <cp:lastModifiedBy>Agnes Monteil</cp:lastModifiedBy>
  <cp:revision>21</cp:revision>
  <dcterms:created xsi:type="dcterms:W3CDTF">2016-11-28T22:31:09Z</dcterms:created>
  <dcterms:modified xsi:type="dcterms:W3CDTF">2025-06-03T12:12:06Z</dcterms:modified>
</cp:coreProperties>
</file>